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sldIdLst>
    <p:sldId id="256" r:id="rId2"/>
    <p:sldId id="310" r:id="rId3"/>
    <p:sldId id="262" r:id="rId4"/>
    <p:sldId id="397" r:id="rId5"/>
    <p:sldId id="317" r:id="rId6"/>
    <p:sldId id="408" r:id="rId7"/>
    <p:sldId id="409" r:id="rId8"/>
    <p:sldId id="321" r:id="rId9"/>
    <p:sldId id="334" r:id="rId10"/>
    <p:sldId id="326" r:id="rId11"/>
    <p:sldId id="324" r:id="rId12"/>
    <p:sldId id="329" r:id="rId13"/>
    <p:sldId id="338" r:id="rId14"/>
    <p:sldId id="331" r:id="rId15"/>
    <p:sldId id="335" r:id="rId16"/>
    <p:sldId id="336" r:id="rId17"/>
    <p:sldId id="398" r:id="rId18"/>
    <p:sldId id="358" r:id="rId19"/>
    <p:sldId id="357" r:id="rId20"/>
    <p:sldId id="360" r:id="rId21"/>
    <p:sldId id="361" r:id="rId22"/>
    <p:sldId id="362" r:id="rId23"/>
    <p:sldId id="363" r:id="rId24"/>
    <p:sldId id="364" r:id="rId25"/>
    <p:sldId id="366" r:id="rId26"/>
    <p:sldId id="365" r:id="rId27"/>
    <p:sldId id="367" r:id="rId28"/>
    <p:sldId id="368" r:id="rId29"/>
    <p:sldId id="369" r:id="rId30"/>
    <p:sldId id="370" r:id="rId31"/>
    <p:sldId id="371" r:id="rId32"/>
    <p:sldId id="399" r:id="rId33"/>
    <p:sldId id="372" r:id="rId34"/>
    <p:sldId id="375" r:id="rId35"/>
    <p:sldId id="381" r:id="rId36"/>
    <p:sldId id="382" r:id="rId37"/>
    <p:sldId id="383" r:id="rId38"/>
    <p:sldId id="384" r:id="rId39"/>
    <p:sldId id="385" r:id="rId40"/>
    <p:sldId id="386" r:id="rId41"/>
    <p:sldId id="410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401" r:id="rId52"/>
    <p:sldId id="374" r:id="rId53"/>
    <p:sldId id="376" r:id="rId54"/>
    <p:sldId id="380" r:id="rId55"/>
    <p:sldId id="379" r:id="rId56"/>
    <p:sldId id="377" r:id="rId57"/>
    <p:sldId id="378" r:id="rId58"/>
    <p:sldId id="396" r:id="rId59"/>
    <p:sldId id="404" r:id="rId60"/>
    <p:sldId id="40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Arrays" id="{B20DEB61-6F13-6743-ACB2-0D2BDBFB4D77}">
          <p14:sldIdLst>
            <p14:sldId id="397"/>
            <p14:sldId id="317"/>
            <p14:sldId id="408"/>
            <p14:sldId id="409"/>
            <p14:sldId id="321"/>
            <p14:sldId id="334"/>
            <p14:sldId id="326"/>
            <p14:sldId id="324"/>
            <p14:sldId id="329"/>
            <p14:sldId id="338"/>
            <p14:sldId id="331"/>
            <p14:sldId id="335"/>
            <p14:sldId id="336"/>
          </p14:sldIdLst>
        </p14:section>
        <p14:section name="2D" id="{05155D93-E5EC-C747-8E7C-E2708EFE97F6}">
          <p14:sldIdLst>
            <p14:sldId id="398"/>
            <p14:sldId id="358"/>
            <p14:sldId id="357"/>
            <p14:sldId id="360"/>
            <p14:sldId id="361"/>
            <p14:sldId id="362"/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1"/>
          </p14:sldIdLst>
        </p14:section>
        <p14:section name="Images" id="{16862D8E-3EE1-0047-83A1-44200774802B}">
          <p14:sldIdLst>
            <p14:sldId id="399"/>
            <p14:sldId id="372"/>
            <p14:sldId id="375"/>
            <p14:sldId id="381"/>
            <p14:sldId id="382"/>
            <p14:sldId id="383"/>
            <p14:sldId id="384"/>
            <p14:sldId id="385"/>
            <p14:sldId id="386"/>
            <p14:sldId id="410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Modifying" id="{6622E39F-B5AD-9341-8FAE-7AB445CC3C6A}">
          <p14:sldIdLst>
            <p14:sldId id="401"/>
            <p14:sldId id="374"/>
            <p14:sldId id="376"/>
            <p14:sldId id="380"/>
            <p14:sldId id="379"/>
            <p14:sldId id="377"/>
            <p14:sldId id="378"/>
            <p14:sldId id="396"/>
            <p14:sldId id="404"/>
          </p14:sldIdLst>
        </p14:section>
        <p14:section name="Recap" id="{6FFB11F2-9296-1B48-9C12-B5A13FB76C57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1A4"/>
    <a:srgbClr val="F2D2A1"/>
    <a:srgbClr val="80221B"/>
    <a:srgbClr val="B76C65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90741"/>
  </p:normalViewPr>
  <p:slideViewPr>
    <p:cSldViewPr snapToGrid="0" snapToObjects="1">
      <p:cViewPr varScale="1">
        <p:scale>
          <a:sx n="101" d="100"/>
          <a:sy n="101" d="100"/>
        </p:scale>
        <p:origin x="2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 new world of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Couldn’t do this with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0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Cumulative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Cumulative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see more of these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8-10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5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math class dun dun dun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3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called matrix /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(1min 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Someone asked a great question yesterday – can you store arrays in arrays?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15-18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5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s/o to snowman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modify the pixels?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8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Annie saw this in Chicago!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98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4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25-30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5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4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 you can think of in Photoshop!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5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35-40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2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61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Indexed just like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5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5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similarity makes sense as you see more complex programming languages</a:t>
            </a:r>
          </a:p>
          <a:p>
            <a:r>
              <a:rPr lang="en-US" dirty="0"/>
              <a:t>main point is both are indexable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1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/>
              </a:rPr>
              <a:t>You can create arrays of any variable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3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5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as </a:t>
            </a:r>
            <a:r>
              <a:rPr lang="en-US" dirty="0" err="1"/>
              <a:t>charAt</a:t>
            </a:r>
            <a:r>
              <a:rPr lang="en-US" dirty="0"/>
              <a:t>, but for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17</a:t>
            </a:r>
            <a:br>
              <a:rPr lang="en-US" dirty="0"/>
            </a:br>
            <a:r>
              <a:rPr lang="en-US" dirty="0"/>
              <a:t>2D Arrays and Images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11.6-11.7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Accessing Data In An Array</a:t>
            </a:r>
            <a:endParaRPr lang="en-US" dirty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>
                <a:latin typeface="Consolas" charset="0"/>
                <a:cs typeface="+mn-cs"/>
              </a:rPr>
              <a:t>name</a:t>
            </a:r>
            <a:r>
              <a:rPr lang="en-US" dirty="0">
                <a:latin typeface="Consolas" charset="0"/>
                <a:cs typeface="+mn-cs"/>
              </a:rPr>
              <a:t>[</a:t>
            </a:r>
            <a:r>
              <a:rPr lang="en-US" b="1" i="1" dirty="0">
                <a:latin typeface="Consolas" charset="0"/>
                <a:cs typeface="+mn-cs"/>
              </a:rPr>
              <a:t>index</a:t>
            </a:r>
            <a:r>
              <a:rPr lang="en-US" dirty="0">
                <a:latin typeface="Consolas" charset="0"/>
                <a:cs typeface="+mn-cs"/>
              </a:rPr>
              <a:t>]</a:t>
            </a: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   // get element at </a:t>
            </a:r>
            <a:r>
              <a:rPr lang="en-US" b="1" dirty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Like Strings, indices go from </a:t>
            </a:r>
            <a:r>
              <a:rPr lang="en-US" sz="2800" b="1" dirty="0">
                <a:cs typeface="+mn-cs"/>
              </a:rPr>
              <a:t>0</a:t>
            </a:r>
            <a:r>
              <a:rPr lang="en-US" sz="2800" dirty="0">
                <a:cs typeface="+mn-cs"/>
              </a:rPr>
              <a:t> to the </a:t>
            </a:r>
            <a:r>
              <a:rPr lang="en-US" sz="2800" b="1" dirty="0">
                <a:cs typeface="+mn-cs"/>
              </a:rPr>
              <a:t>array's length - 1</a:t>
            </a:r>
            <a:r>
              <a:rPr lang="en-US" sz="2800" dirty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= 0;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&lt; 7;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	  </a:t>
            </a:r>
            <a:r>
              <a:rPr lang="en-US" sz="2400" dirty="0" err="1">
                <a:latin typeface="Consolas" charset="0"/>
              </a:rPr>
              <a:t>println</a:t>
            </a:r>
            <a:r>
              <a:rPr lang="en-US" sz="2400" dirty="0">
                <a:latin typeface="Consolas" charset="0"/>
              </a:rPr>
              <a:t>(numbers[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]);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sz="2400" b="1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(numbers[9]); 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(numbers[-1]);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08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Putting Data In An Array</a:t>
            </a:r>
            <a:endParaRPr lang="en-US" dirty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>
                <a:latin typeface="Consolas" charset="0"/>
                <a:cs typeface="+mn-cs"/>
              </a:rPr>
              <a:t>name</a:t>
            </a:r>
            <a:r>
              <a:rPr lang="en-US" dirty="0">
                <a:latin typeface="Consolas" charset="0"/>
                <a:cs typeface="+mn-cs"/>
              </a:rPr>
              <a:t>[</a:t>
            </a:r>
            <a:r>
              <a:rPr lang="en-US" b="1" i="1" dirty="0">
                <a:latin typeface="Consolas" charset="0"/>
                <a:cs typeface="+mn-cs"/>
              </a:rPr>
              <a:t>index</a:t>
            </a:r>
            <a:r>
              <a:rPr lang="en-US" dirty="0">
                <a:latin typeface="Consolas" charset="0"/>
                <a:cs typeface="+mn-cs"/>
              </a:rPr>
              <a:t>] = </a:t>
            </a:r>
            <a:r>
              <a:rPr lang="en-US" b="1" i="1" dirty="0">
                <a:latin typeface="Consolas" charset="0"/>
                <a:cs typeface="+mn-cs"/>
              </a:rPr>
              <a:t>value</a:t>
            </a:r>
            <a:r>
              <a:rPr lang="en-US" dirty="0">
                <a:latin typeface="Consolas" charset="0"/>
                <a:cs typeface="+mn-cs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   // set element at </a:t>
            </a:r>
            <a:r>
              <a:rPr lang="en-US" b="1" dirty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Like Strings, indices go from </a:t>
            </a:r>
            <a:r>
              <a:rPr lang="en-US" sz="2800" b="1" dirty="0">
                <a:cs typeface="+mn-cs"/>
              </a:rPr>
              <a:t>0</a:t>
            </a:r>
            <a:r>
              <a:rPr lang="en-US" sz="2800" dirty="0">
                <a:cs typeface="+mn-cs"/>
              </a:rPr>
              <a:t> to the </a:t>
            </a:r>
            <a:r>
              <a:rPr lang="en-US" sz="2800" b="1" dirty="0">
                <a:cs typeface="+mn-cs"/>
              </a:rPr>
              <a:t>array's length - 1</a:t>
            </a:r>
            <a:r>
              <a:rPr lang="en-US" sz="2800" dirty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[] numbers = </a:t>
            </a:r>
            <a:r>
              <a:rPr lang="en-US" sz="2400" b="1" dirty="0">
                <a:latin typeface="Consolas" charset="0"/>
              </a:rPr>
              <a:t>new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[7];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= 0;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&lt; 7;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	  numbers[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] =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numbers[8] = 2; 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numbers[-1] = 5;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04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Length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a String, you can get the length of an array by saying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myArray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.length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i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/>
              <a:t>Note that there are </a:t>
            </a:r>
            <a:r>
              <a:rPr lang="en-US" sz="2800" i="1" dirty="0"/>
              <a:t>no parentheses </a:t>
            </a:r>
            <a:r>
              <a:rPr lang="en-US" sz="2800" dirty="0"/>
              <a:t>at the end!</a:t>
            </a:r>
          </a:p>
        </p:txBody>
      </p:sp>
    </p:spTree>
    <p:extLst>
      <p:ext uri="{BB962C8B-B14F-4D97-AF65-F5344CB8AC3E}">
        <p14:creationId xmlns:p14="http://schemas.microsoft.com/office/powerpoint/2010/main" val="122692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/>
              <a:t>For instance, we can read in numbers from the user: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length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"# of numbers? 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numbers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[length];</a:t>
            </a:r>
          </a:p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numbers[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"Elem "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446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/>
              <a:t>For instance, we can </a:t>
            </a:r>
            <a:r>
              <a:rPr lang="en-US" sz="2800" i="1" dirty="0"/>
              <a:t>sum up</a:t>
            </a:r>
            <a:r>
              <a:rPr lang="en-US" sz="2800" dirty="0"/>
              <a:t> all of an array’s elements.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sum = 0;</a:t>
            </a:r>
          </a:p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sum += numbers[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eaLnBrk="1" hangingPunct="1">
              <a:buNone/>
              <a:defRPr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(sum);</a:t>
            </a:r>
          </a:p>
        </p:txBody>
      </p:sp>
    </p:spTree>
    <p:extLst>
      <p:ext uri="{BB962C8B-B14F-4D97-AF65-F5344CB8AC3E}">
        <p14:creationId xmlns:p14="http://schemas.microsoft.com/office/powerpoint/2010/main" val="147668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600" dirty="0">
                <a:cs typeface="+mn-cs"/>
              </a:rPr>
              <a:t>An array’s length is </a:t>
            </a:r>
            <a:r>
              <a:rPr lang="en-US" sz="2600" b="1" dirty="0">
                <a:cs typeface="+mn-cs"/>
              </a:rPr>
              <a:t>fixed</a:t>
            </a:r>
            <a:r>
              <a:rPr lang="en-US" sz="2600" dirty="0">
                <a:cs typeface="+mn-cs"/>
              </a:rPr>
              <a:t>.  You cannot resize an existing array: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 = </a:t>
            </a: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new </a:t>
            </a: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[4];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800000"/>
                </a:solidFill>
                <a:latin typeface="Consolas" charset="0"/>
              </a:rPr>
              <a:t>a.length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 = 10;</a:t>
            </a:r>
            <a:r>
              <a:rPr lang="en-US" sz="2600" dirty="0">
                <a:latin typeface="Consolas" charset="0"/>
              </a:rPr>
              <a:t>        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error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You cannot compare arrays with </a:t>
            </a:r>
            <a:r>
              <a:rPr lang="en-US" sz="2600" dirty="0">
                <a:latin typeface="Consolas" charset="0"/>
                <a:cs typeface="+mn-cs"/>
              </a:rPr>
              <a:t>==</a:t>
            </a:r>
            <a:r>
              <a:rPr lang="en-US" sz="2600" dirty="0">
                <a:cs typeface="+mn-cs"/>
              </a:rPr>
              <a:t> or </a:t>
            </a:r>
            <a:r>
              <a:rPr lang="en-US" sz="2600" dirty="0">
                <a:latin typeface="Consolas" charset="0"/>
                <a:cs typeface="+mn-cs"/>
              </a:rPr>
              <a:t>equals</a:t>
            </a:r>
            <a:r>
              <a:rPr lang="en-US" sz="2600" dirty="0">
                <a:cs typeface="+mn-cs"/>
              </a:rPr>
              <a:t> 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a1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a2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a1 == a2</a:t>
            </a:r>
            <a:r>
              <a:rPr lang="en-US" sz="2600" dirty="0">
                <a:latin typeface="Consolas" charset="0"/>
              </a:rPr>
              <a:t>) {  ... }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a1.equals(a2)</a:t>
            </a:r>
            <a:r>
              <a:rPr lang="en-US" sz="2600" dirty="0">
                <a:latin typeface="Consolas" charset="0"/>
              </a:rPr>
              <a:t>) {  ... }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An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dirty="0" err="1">
                <a:latin typeface="Consolas" charset="0"/>
              </a:rPr>
              <a:t>println</a:t>
            </a:r>
            <a:r>
              <a:rPr lang="en-US" sz="2600" dirty="0">
                <a:latin typeface="Consolas" charset="0"/>
              </a:rPr>
              <a:t>(a1);        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[I@98f8c4]</a:t>
            </a:r>
          </a:p>
        </p:txBody>
      </p:sp>
    </p:spTree>
    <p:extLst>
      <p:ext uri="{BB962C8B-B14F-4D97-AF65-F5344CB8AC3E}">
        <p14:creationId xmlns:p14="http://schemas.microsoft.com/office/powerpoint/2010/main" val="2966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Arrays Methods To The Rescue!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The class </a:t>
            </a:r>
            <a:r>
              <a:rPr lang="en-US" dirty="0">
                <a:latin typeface="Consolas" charset="0"/>
                <a:cs typeface="+mn-cs"/>
              </a:rPr>
              <a:t>Arrays</a:t>
            </a:r>
            <a:r>
              <a:rPr lang="en-US" dirty="0">
                <a:cs typeface="+mn-cs"/>
              </a:rPr>
              <a:t> in package </a:t>
            </a:r>
            <a:r>
              <a:rPr lang="en-US" dirty="0" err="1">
                <a:latin typeface="Consolas" charset="0"/>
                <a:cs typeface="+mn-cs"/>
              </a:rPr>
              <a:t>java.util</a:t>
            </a:r>
            <a:r>
              <a:rPr lang="en-US" dirty="0">
                <a:cs typeface="+mn-cs"/>
              </a:rPr>
              <a:t> has useful methods for manipulating arrays:</a:t>
            </a:r>
          </a:p>
        </p:txBody>
      </p:sp>
      <p:graphicFrame>
        <p:nvGraphicFramePr>
          <p:cNvPr id="1556512" name="Group 32"/>
          <p:cNvGraphicFramePr>
            <a:graphicFrameLocks noGrp="1"/>
          </p:cNvGraphicFramePr>
          <p:nvPr/>
        </p:nvGraphicFramePr>
        <p:xfrm>
          <a:off x="76200" y="2305050"/>
          <a:ext cx="8991600" cy="3413536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Arrays.binarySearch(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index of the given value in a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sorted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array (or &lt; 0 if not found)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Arrays.copyOf(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new copy of array of given length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Arrays.equals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two arrays contain same elements in the same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Arrays.fill(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sets every element to the given value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Arrays.sort(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arranges the elements into sorted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Arrays.toString(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string representing the array, such as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"[10, 30, -25, 17]"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4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Grayscale, Shrink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0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>
                <a:solidFill>
                  <a:schemeClr val="bg1"/>
                </a:solidFill>
              </a:rPr>
              <a:t>Source: https://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(“Matrices”)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Practice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960" y="33969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29216" y="3262045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2D Arrays</a:t>
            </a:r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>
                <a:latin typeface="Consolas" charset="0"/>
              </a:rPr>
              <a:t>]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get element at </a:t>
            </a:r>
            <a:r>
              <a:rPr lang="en-US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>
                <a:latin typeface="Consolas" charset="0"/>
              </a:rPr>
              <a:t>] = </a:t>
            </a:r>
            <a:r>
              <a:rPr lang="en-US" b="1" i="1" dirty="0">
                <a:latin typeface="Consolas" charset="0"/>
              </a:rPr>
              <a:t>value</a:t>
            </a:r>
            <a:r>
              <a:rPr lang="en-US" dirty="0">
                <a:latin typeface="Consolas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set element at </a:t>
            </a:r>
            <a:r>
              <a:rPr lang="en-US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8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2D arrays are arrays </a:t>
            </a:r>
            <a:r>
              <a:rPr lang="en-US" sz="8600" i="1" dirty="0"/>
              <a:t>of arrays</a:t>
            </a:r>
            <a:r>
              <a:rPr lang="en-US" sz="8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141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2D array is an array where every element is </a:t>
            </a:r>
            <a:r>
              <a:rPr lang="en-US" sz="2800" i="1" dirty="0"/>
              <a:t>itself</a:t>
            </a:r>
            <a:r>
              <a:rPr lang="en-US" sz="2800" dirty="0"/>
              <a:t> an array.</a:t>
            </a:r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[3];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br>
              <a:rPr lang="en-US" altLang="x-none" sz="2800" dirty="0">
                <a:latin typeface="Consolas" charset="0"/>
              </a:rPr>
            </a:b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6827" y="3148901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84695" y="2298002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451" y="5597622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8" name="Freeform 7"/>
          <p:cNvSpPr/>
          <p:nvPr/>
        </p:nvSpPr>
        <p:spPr>
          <a:xfrm>
            <a:off x="1405319" y="4746723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2D array is an array where every element is </a:t>
            </a:r>
            <a:r>
              <a:rPr lang="en-US" sz="2800" i="1" dirty="0"/>
              <a:t>itself</a:t>
            </a:r>
            <a:r>
              <a:rPr lang="en-US" sz="2800" dirty="0"/>
              <a:t> an array.</a:t>
            </a:r>
          </a:p>
          <a:p>
            <a:pPr marL="0" indent="0">
              <a:buNone/>
            </a:pPr>
            <a:br>
              <a:rPr lang="en-US" altLang="x-none" sz="2800" dirty="0">
                <a:latin typeface="Consolas" charset="0"/>
              </a:rPr>
            </a:br>
            <a:r>
              <a:rPr lang="en-US" altLang="x-none" sz="2800" b="1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</a:t>
            </a:r>
            <a:r>
              <a:rPr lang="en-US" altLang="x-none" sz="2800" b="1" dirty="0">
                <a:latin typeface="Consolas" charset="0"/>
              </a:rPr>
              <a:t>new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  <a:p>
            <a:pPr marL="0" indent="0">
              <a:buNone/>
            </a:pPr>
            <a:r>
              <a:rPr lang="en-US" altLang="x-none" sz="2800" dirty="0">
                <a:latin typeface="Consolas" charset="0"/>
              </a:rPr>
              <a:t>...</a:t>
            </a:r>
          </a:p>
          <a:p>
            <a:pPr marL="0" indent="0">
              <a:buNone/>
            </a:pPr>
            <a:r>
              <a:rPr lang="en-US" altLang="x-none" sz="2800" b="1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 x = a[1][1]; 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b="1" dirty="0" err="1">
                <a:solidFill>
                  <a:srgbClr val="00B050"/>
                </a:solidFill>
                <a:latin typeface="Consolas" charset="0"/>
              </a:rPr>
              <a:t>int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 at position (1, 1)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</a:t>
            </a:r>
            <a:r>
              <a:rPr lang="en-US" altLang="x-none" sz="2800" dirty="0" err="1">
                <a:latin typeface="Consolas" charset="0"/>
              </a:rPr>
              <a:t>firstRow</a:t>
            </a:r>
            <a:r>
              <a:rPr lang="en-US" altLang="x-none" sz="2800" dirty="0">
                <a:latin typeface="Consolas" charset="0"/>
              </a:rPr>
              <a:t> = a[0];	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1D array!</a:t>
            </a:r>
          </a:p>
          <a:p>
            <a:pPr marL="0" indent="0">
              <a:buNone/>
            </a:pP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NOTE: no way to get a single column 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  <a:sym typeface="Wingdings"/>
              </a:rPr>
              <a:t></a:t>
            </a: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How do we get the number of rows of a 2D array using the </a:t>
            </a:r>
            <a:r>
              <a:rPr lang="en-US" sz="2800" b="1" dirty="0"/>
              <a:t>length</a:t>
            </a:r>
            <a:r>
              <a:rPr lang="en-US" sz="2800" dirty="0"/>
              <a:t> property?  How about the number of columns?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95483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21044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55730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36710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095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get the number of rows in a 2D array by saying:</a:t>
            </a:r>
          </a:p>
          <a:p>
            <a:pPr marL="0" indent="0">
              <a:buNone/>
            </a:pPr>
            <a:endParaRPr lang="en-US" b="1" i="1" dirty="0"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 err="1">
                <a:latin typeface="Consolas" charset="0"/>
              </a:rPr>
              <a:t>arr.length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# rows in our 2D array</a:t>
            </a: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/>
              <a:t>Since the length of each row is the same, you can get the number of columns in a 2D array by saying: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err="1">
                <a:latin typeface="Consolas" charset="0"/>
              </a:rPr>
              <a:t>arr</a:t>
            </a:r>
            <a:r>
              <a:rPr lang="en-US" dirty="0">
                <a:latin typeface="Consolas" charset="0"/>
              </a:rPr>
              <a:t>[0].</a:t>
            </a:r>
            <a:r>
              <a:rPr lang="en-US" b="1" i="1" dirty="0">
                <a:latin typeface="Consolas" charset="0"/>
              </a:rPr>
              <a:t>length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// # entries in row 0 ( = # cols)</a:t>
            </a:r>
          </a:p>
        </p:txBody>
      </p:sp>
    </p:spTree>
    <p:extLst>
      <p:ext uri="{BB962C8B-B14F-4D97-AF65-F5344CB8AC3E}">
        <p14:creationId xmlns:p14="http://schemas.microsoft.com/office/powerpoint/2010/main" val="4273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use </a:t>
            </a:r>
            <a:r>
              <a:rPr lang="en-US" sz="2800" b="1" dirty="0"/>
              <a:t>double for-loops</a:t>
            </a:r>
            <a:r>
              <a:rPr lang="en-US" sz="2800" dirty="0"/>
              <a:t> to loop over each row, and then each column, in a 2D array.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...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9944"/>
              </p:ext>
            </p:extLst>
          </p:nvPr>
        </p:nvGraphicFramePr>
        <p:xfrm>
          <a:off x="2100072" y="4455920"/>
          <a:ext cx="3800856" cy="2173480"/>
        </p:xfrm>
        <a:graphic>
          <a:graphicData uri="http://schemas.openxmlformats.org/drawingml/2006/table">
            <a:tbl>
              <a:tblPr/>
              <a:tblGrid>
                <a:gridCol w="75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6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75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83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94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98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63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54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ight Arrow 14"/>
          <p:cNvSpPr/>
          <p:nvPr/>
        </p:nvSpPr>
        <p:spPr>
          <a:xfrm>
            <a:off x="3048000" y="5347588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048000" y="5912294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048000" y="6452901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07024" y="5542660"/>
            <a:ext cx="315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“row-major</a:t>
            </a:r>
            <a:r>
              <a:rPr lang="en-US" sz="28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” order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2D Arrays</a:t>
            </a:r>
          </a:p>
        </p:txBody>
      </p:sp>
      <p:sp>
        <p:nvSpPr>
          <p:cNvPr id="173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Q:</a:t>
            </a:r>
            <a:r>
              <a:rPr lang="en-US" altLang="x-none" dirty="0"/>
              <a:t> What is the array state after the code below?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[][] a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[4][3];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...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fill with data at right</a:t>
            </a:r>
            <a:endParaRPr lang="en-US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r = </a:t>
            </a:r>
            <a:r>
              <a:rPr lang="en-US" altLang="x-none" sz="2000" b="1" dirty="0">
                <a:latin typeface="Consolas" charset="0"/>
              </a:rPr>
              <a:t>1</a:t>
            </a:r>
            <a:r>
              <a:rPr lang="en-US" altLang="x-none" sz="2000" dirty="0">
                <a:latin typeface="Consolas" charset="0"/>
              </a:rPr>
              <a:t>; r &lt; 4; r++)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c = 0; c &lt; 3; </a:t>
            </a:r>
            <a:r>
              <a:rPr lang="en-US" altLang="x-none" sz="2000" dirty="0" err="1">
                <a:latin typeface="Consolas" charset="0"/>
              </a:rPr>
              <a:t>c++</a:t>
            </a:r>
            <a:r>
              <a:rPr lang="en-US" altLang="x-none" sz="20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    a[r][c] += a[r - 1][c];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    A.              B.              C.              D.</a:t>
            </a:r>
          </a:p>
        </p:txBody>
      </p:sp>
      <p:graphicFrame>
        <p:nvGraphicFramePr>
          <p:cNvPr id="1731588" name="Group 4"/>
          <p:cNvGraphicFramePr>
            <a:graphicFrameLocks noGrp="1"/>
          </p:cNvGraphicFramePr>
          <p:nvPr/>
        </p:nvGraphicFramePr>
        <p:xfrm>
          <a:off x="6858000" y="1373188"/>
          <a:ext cx="1890713" cy="1676400"/>
        </p:xfrm>
        <a:graphic>
          <a:graphicData uri="http://schemas.openxmlformats.org/drawingml/2006/table">
            <a:tbl>
              <a:tblPr/>
              <a:tblGrid>
                <a:gridCol w="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r\c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629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30101"/>
              </p:ext>
            </p:extLst>
          </p:nvPr>
        </p:nvGraphicFramePr>
        <p:xfrm>
          <a:off x="904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670" name="Group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1037"/>
              </p:ext>
            </p:extLst>
          </p:nvPr>
        </p:nvGraphicFramePr>
        <p:xfrm>
          <a:off x="45862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71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242331"/>
              </p:ext>
            </p:extLst>
          </p:nvPr>
        </p:nvGraphicFramePr>
        <p:xfrm>
          <a:off x="23764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752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3147"/>
              </p:ext>
            </p:extLst>
          </p:nvPr>
        </p:nvGraphicFramePr>
        <p:xfrm>
          <a:off x="67960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26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/>
              <a:t>Images as 2D Arrays</a:t>
            </a:r>
          </a:p>
          <a:p>
            <a:r>
              <a:rPr lang="en-US" sz="3600" dirty="0"/>
              <a:t>Modifying Images</a:t>
            </a:r>
          </a:p>
          <a:p>
            <a:r>
              <a:rPr lang="en-US" sz="3600" dirty="0"/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2D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/>
              <a:t>Unlike 1D arrays, you </a:t>
            </a:r>
            <a:r>
              <a:rPr lang="en-US" sz="2600" i="1" dirty="0"/>
              <a:t>cannot compare 2D arrays with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/>
              <a:t>.  You must 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a1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a2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 err="1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>
                <a:latin typeface="Consolas" charset="0"/>
              </a:rPr>
              <a:t>) {  ... }</a:t>
            </a: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endParaRPr lang="en-US" sz="2600" dirty="0">
              <a:cs typeface="+mn-cs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 2D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[[0, 1, 2, 3, 4], [1, 2,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/>
          </a:p>
          <a:p>
            <a:r>
              <a:rPr lang="en-US" sz="2100" dirty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	     // get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// set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rows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</a:t>
            </a:r>
            <a:r>
              <a:rPr lang="en-US" sz="2100" b="1" i="1" dirty="0">
                <a:latin typeface="Consolas" charset="0"/>
              </a:rPr>
              <a:t>[0].length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columns</a:t>
            </a:r>
            <a:endParaRPr lang="en-US" sz="21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/>
              <a:t>Images as 2D Arrays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221685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5B6FB-382A-0047-80D7-C85000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2815274"/>
            <a:ext cx="5608320" cy="373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784" y="1430279"/>
            <a:ext cx="7266432" cy="1384995"/>
          </a:xfrm>
          <a:prstGeom prst="rect">
            <a:avLst/>
          </a:prstGeom>
          <a:solidFill>
            <a:srgbClr val="80221B"/>
          </a:solidFill>
          <a:ln>
            <a:noFill/>
          </a:ln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Images are just grids (2D arrays) of pixels! Pixels are just integer values that have red, green, and blue components (each between 0 and 255).</a:t>
            </a:r>
          </a:p>
        </p:txBody>
      </p:sp>
    </p:spTree>
    <p:extLst>
      <p:ext uri="{BB962C8B-B14F-4D97-AF65-F5344CB8AC3E}">
        <p14:creationId xmlns:p14="http://schemas.microsoft.com/office/powerpoint/2010/main" val="11343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pixels[0][0]; 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top-left pixel</a:t>
            </a:r>
          </a:p>
        </p:txBody>
      </p:sp>
    </p:spTree>
    <p:extLst>
      <p:ext uri="{BB962C8B-B14F-4D97-AF65-F5344CB8AC3E}">
        <p14:creationId xmlns:p14="http://schemas.microsoft.com/office/powerpoint/2010/main" val="18760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6" y="2288103"/>
            <a:ext cx="6083808" cy="4091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5245" y="6379464"/>
            <a:ext cx="439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 Sunday on La Grande </a:t>
            </a:r>
            <a:r>
              <a:rPr lang="en-US" i="1" dirty="0" err="1"/>
              <a:t>Jatte</a:t>
            </a:r>
            <a:r>
              <a:rPr lang="en-US" i="1" dirty="0"/>
              <a:t>, Georges Seurat</a:t>
            </a:r>
          </a:p>
        </p:txBody>
      </p:sp>
    </p:spTree>
    <p:extLst>
      <p:ext uri="{BB962C8B-B14F-4D97-AF65-F5344CB8AC3E}">
        <p14:creationId xmlns:p14="http://schemas.microsoft.com/office/powerpoint/2010/main" val="88754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97" y="2173732"/>
            <a:ext cx="4737106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" y="3029966"/>
            <a:ext cx="2800096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1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Repeat many times: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Pick a random pixel from an image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Find the pixel’s color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“Paint” a large brush stroke of that color in the corresponding location</a:t>
            </a:r>
          </a:p>
        </p:txBody>
      </p:sp>
    </p:spTree>
    <p:extLst>
      <p:ext uri="{BB962C8B-B14F-4D97-AF65-F5344CB8AC3E}">
        <p14:creationId xmlns:p14="http://schemas.microsoft.com/office/powerpoint/2010/main" val="1116287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E3B5A-D8CD-634B-951E-B3AFA853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64" y="1696720"/>
            <a:ext cx="6722271" cy="44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2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141269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AE9C41-AECB-454D-A448-BBA143F8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13216" y="1960880"/>
            <a:ext cx="6371906" cy="4247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200" y="13340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46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4129" y="4783962"/>
            <a:ext cx="304800" cy="333737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1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AE9C41-AECB-454D-A448-BBA143F8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13216" y="1960880"/>
            <a:ext cx="6371906" cy="4247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200" y="13340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46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AC6739-57CB-B146-B5A8-6389BC6EDAC8}"/>
              </a:ext>
            </a:extLst>
          </p:cNvPr>
          <p:cNvSpPr/>
          <p:nvPr/>
        </p:nvSpPr>
        <p:spPr>
          <a:xfrm>
            <a:off x="5659293" y="4777865"/>
            <a:ext cx="456365" cy="456365"/>
          </a:xfrm>
          <a:prstGeom prst="ellipse">
            <a:avLst/>
          </a:prstGeom>
          <a:solidFill>
            <a:srgbClr val="FEE1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62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F5AB2-3E9F-8A4A-A268-ED1DF289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501184"/>
            <a:ext cx="6996430" cy="49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0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rows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cols = pixels[0].length;</a:t>
            </a:r>
          </a:p>
          <a:p>
            <a:pPr marL="0" indent="0"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r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pixel = pixels[r][c];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Color(pixel);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49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51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84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05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78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Color color = </a:t>
            </a: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From Last Time: Arrays</a:t>
            </a:r>
          </a:p>
        </p:txBody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tabLst>
                <a:tab pos="2001838" algn="l"/>
              </a:tabLst>
              <a:defRPr/>
            </a:pPr>
            <a:r>
              <a:rPr lang="en-US" sz="2800" dirty="0">
                <a:cs typeface="+mn-cs"/>
              </a:rPr>
              <a:t>A new variable type that is an </a:t>
            </a:r>
            <a:r>
              <a:rPr lang="en-US" sz="2800" b="1" dirty="0">
                <a:cs typeface="+mn-cs"/>
              </a:rPr>
              <a:t>object</a:t>
            </a:r>
            <a:r>
              <a:rPr lang="en-US" sz="2800" dirty="0">
                <a:cs typeface="+mn-cs"/>
              </a:rPr>
              <a:t> that represents an </a:t>
            </a:r>
            <a:r>
              <a:rPr lang="en-US" sz="2800" u="sng" dirty="0">
                <a:cs typeface="+mn-cs"/>
              </a:rPr>
              <a:t>ordered, homogeneous list</a:t>
            </a:r>
            <a:r>
              <a:rPr lang="en-US" sz="2800" dirty="0">
                <a:cs typeface="+mn-cs"/>
              </a:rPr>
              <a:t> of data.</a:t>
            </a:r>
          </a:p>
          <a:p>
            <a:pPr marL="573087" lvl="1" indent="-231775">
              <a:tabLst>
                <a:tab pos="2001838" algn="l"/>
              </a:tabLst>
              <a:defRPr/>
            </a:pPr>
            <a:r>
              <a:rPr lang="en-US" sz="2500" dirty="0"/>
              <a:t>Arrays have many </a:t>
            </a:r>
            <a:r>
              <a:rPr lang="en-US" sz="2500" i="1" dirty="0"/>
              <a:t>elements</a:t>
            </a:r>
            <a:r>
              <a:rPr lang="en-US" sz="2500" dirty="0"/>
              <a:t> that you can access using </a:t>
            </a:r>
            <a:r>
              <a:rPr lang="en-US" sz="2500" i="1" dirty="0"/>
              <a:t>indices</a:t>
            </a:r>
            <a:endParaRPr lang="en-US" sz="2500" dirty="0"/>
          </a:p>
        </p:txBody>
      </p:sp>
      <p:graphicFrame>
        <p:nvGraphicFramePr>
          <p:cNvPr id="1824772" name="Group 4"/>
          <p:cNvGraphicFramePr>
            <a:graphicFrameLocks noGrp="1"/>
          </p:cNvGraphicFramePr>
          <p:nvPr/>
        </p:nvGraphicFramePr>
        <p:xfrm>
          <a:off x="1050925" y="3327400"/>
          <a:ext cx="6416675" cy="1041400"/>
        </p:xfrm>
        <a:graphic>
          <a:graphicData uri="http://schemas.openxmlformats.org/drawingml/2006/table">
            <a:tbl>
              <a:tblPr/>
              <a:tblGrid>
                <a:gridCol w="8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207" name="Group 55"/>
          <p:cNvGrpSpPr>
            <a:grpSpLocks/>
          </p:cNvGrpSpPr>
          <p:nvPr/>
        </p:nvGrpSpPr>
        <p:grpSpPr bwMode="auto">
          <a:xfrm>
            <a:off x="1585913" y="4470400"/>
            <a:ext cx="6208712" cy="863600"/>
            <a:chOff x="999" y="3600"/>
            <a:chExt cx="3911" cy="544"/>
          </a:xfrm>
        </p:grpSpPr>
        <p:grpSp>
          <p:nvGrpSpPr>
            <p:cNvPr id="7209" name="Group 56"/>
            <p:cNvGrpSpPr>
              <a:grpSpLocks/>
            </p:cNvGrpSpPr>
            <p:nvPr/>
          </p:nvGrpSpPr>
          <p:grpSpPr bwMode="auto">
            <a:xfrm>
              <a:off x="999" y="3600"/>
              <a:ext cx="782" cy="544"/>
              <a:chOff x="999" y="3600"/>
              <a:chExt cx="782" cy="544"/>
            </a:xfrm>
          </p:grpSpPr>
          <p:sp>
            <p:nvSpPr>
              <p:cNvPr id="7216" name="Line 57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7" name="Text Box 58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0</a:t>
                </a:r>
              </a:p>
            </p:txBody>
          </p:sp>
        </p:grpSp>
        <p:grpSp>
          <p:nvGrpSpPr>
            <p:cNvPr id="7210" name="Group 59"/>
            <p:cNvGrpSpPr>
              <a:grpSpLocks/>
            </p:cNvGrpSpPr>
            <p:nvPr/>
          </p:nvGrpSpPr>
          <p:grpSpPr bwMode="auto">
            <a:xfrm>
              <a:off x="2391" y="3600"/>
              <a:ext cx="782" cy="544"/>
              <a:chOff x="999" y="3600"/>
              <a:chExt cx="782" cy="544"/>
            </a:xfrm>
          </p:grpSpPr>
          <p:sp>
            <p:nvSpPr>
              <p:cNvPr id="7214" name="Line 60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5" name="Text Box 61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4</a:t>
                </a:r>
              </a:p>
            </p:txBody>
          </p:sp>
        </p:grpSp>
        <p:grpSp>
          <p:nvGrpSpPr>
            <p:cNvPr id="7211" name="Group 62"/>
            <p:cNvGrpSpPr>
              <a:grpSpLocks/>
            </p:cNvGrpSpPr>
            <p:nvPr/>
          </p:nvGrpSpPr>
          <p:grpSpPr bwMode="auto">
            <a:xfrm>
              <a:off x="4128" y="3600"/>
              <a:ext cx="782" cy="544"/>
              <a:chOff x="999" y="3600"/>
              <a:chExt cx="782" cy="544"/>
            </a:xfrm>
          </p:grpSpPr>
          <p:sp>
            <p:nvSpPr>
              <p:cNvPr id="7212" name="Line 63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3" name="Text Box 64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9</a:t>
                </a:r>
              </a:p>
            </p:txBody>
          </p:sp>
        </p:grpSp>
      </p:grpSp>
      <p:sp>
        <p:nvSpPr>
          <p:cNvPr id="7208" name="Text Box 64"/>
          <p:cNvSpPr txBox="1">
            <a:spLocks noChangeArrowheads="1"/>
          </p:cNvSpPr>
          <p:nvPr/>
        </p:nvSpPr>
        <p:spPr bwMode="auto">
          <a:xfrm>
            <a:off x="7653338" y="3581400"/>
            <a:ext cx="1338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i="1"/>
              <a:t>length = 10</a:t>
            </a:r>
          </a:p>
        </p:txBody>
      </p:sp>
    </p:spTree>
    <p:extLst>
      <p:ext uri="{BB962C8B-B14F-4D97-AF65-F5344CB8AC3E}">
        <p14:creationId xmlns:p14="http://schemas.microsoft.com/office/powerpoint/2010/main" val="1648542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Assume canvas is exactly image size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r,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col, Color c)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size = CIRCLE_RADIUS * 2;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circle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(size, size);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circle.setFilled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circle.setColor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(c);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(oval,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col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- CIRCLE_RADIUS,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CIRCLE_RADIUS);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704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/>
              <a:t>Modifying Images 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87389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Red, Green and Blue in one </a:t>
            </a:r>
            <a:r>
              <a:rPr lang="en-US" sz="3800" dirty="0" err="1"/>
              <a:t>int</a:t>
            </a:r>
            <a:r>
              <a:rPr lang="en-US" sz="38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pixels[0][0];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		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blue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Pixels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(r, g, b);</a:t>
            </a: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pixels, and modify it any way we want.  Then, we can create a new </a:t>
            </a:r>
            <a:r>
              <a:rPr lang="en-US" sz="2800" dirty="0" err="1"/>
              <a:t>GImage</a:t>
            </a:r>
            <a:r>
              <a:rPr lang="en-US" sz="2800" dirty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...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(modify pixels)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626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Modifying Image Pixels</a:t>
            </a:r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cool image algorithms based around modifying individual pixels in an image: grayscale, brighten, normalize, remove red-eye</a:t>
            </a:r>
            <a:r>
              <a:rPr lang="mr-IN" altLang="x-none" dirty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grayscale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GImage</a:t>
            </a:r>
            <a:r>
              <a:rPr lang="en-US" altLang="x-none" dirty="0"/>
              <a:t> Pixel Methods</a:t>
            </a:r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("res/</a:t>
            </a:r>
            <a:r>
              <a:rPr lang="en-US" altLang="x-none" dirty="0" err="1">
                <a:latin typeface="Consolas" charset="0"/>
              </a:rPr>
              <a:t>snowman.jpg</a:t>
            </a:r>
            <a:r>
              <a:rPr lang="en-US" altLang="x-none" dirty="0">
                <a:latin typeface="Consolas" charset="0"/>
              </a:rPr>
              <a:t>");</a:t>
            </a: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0-255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Recap: Modifying Pixels</a:t>
            </a:r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image 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Changing Image Size</a:t>
            </a:r>
          </a:p>
        </p:txBody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Destination image is same size	→ often modify array in place.</a:t>
            </a:r>
          </a:p>
          <a:p>
            <a:r>
              <a:rPr lang="en-US" altLang="x-none" dirty="0"/>
              <a:t>Destination image is different size	→ need a new array.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Example: </a:t>
            </a:r>
            <a:r>
              <a:rPr lang="en-US" altLang="x-none" b="1" dirty="0"/>
              <a:t>Half the size</a:t>
            </a:r>
            <a:r>
              <a:rPr lang="en-US" altLang="x-none" dirty="0"/>
              <a:t> of an image.</a:t>
            </a:r>
          </a:p>
          <a:p>
            <a:pPr lvl="1"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[][] pixels = </a:t>
            </a:r>
            <a:r>
              <a:rPr lang="en-US" altLang="x-none" dirty="0" err="1">
                <a:latin typeface="Consolas" charset="0"/>
              </a:rPr>
              <a:t>img.getPixelArray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[][]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smaller 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= new </a:t>
            </a: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pixels.length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 / 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                        [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pixels[0].length / 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...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set to be the pixels of ‘smaller’</a:t>
            </a: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img.setPixelArray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smaller</a:t>
            </a:r>
            <a:r>
              <a:rPr lang="en-US" altLang="x-none" dirty="0"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35080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/>
              <a:t>Practice: Brighten, Grayscale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Data Structures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47455B-D21F-754F-A25E-7751B97C1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79860"/>
              </p:ext>
            </p:extLst>
          </p:nvPr>
        </p:nvGraphicFramePr>
        <p:xfrm>
          <a:off x="182881" y="1341437"/>
          <a:ext cx="8839200" cy="473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79">
                  <a:extLst>
                    <a:ext uri="{9D8B030D-6E8A-4147-A177-3AD203B41FA5}">
                      <a16:colId xmlns:a16="http://schemas.microsoft.com/office/drawing/2014/main" val="3748772204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3664556330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1003131789"/>
                    </a:ext>
                  </a:extLst>
                </a:gridCol>
              </a:tblGrid>
              <a:tr h="7898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Operation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Strings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0305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Make a new 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" pitchFamily="2" charset="0"/>
                        </a:rPr>
                        <a:t>String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str</a:t>
                      </a:r>
                      <a:r>
                        <a:rPr lang="en-US" sz="1600" dirty="0">
                          <a:latin typeface="Courier" pitchFamily="2" charset="0"/>
                        </a:rPr>
                        <a:t> = “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abc</a:t>
                      </a:r>
                      <a:r>
                        <a:rPr lang="en-US" sz="1600" dirty="0">
                          <a:latin typeface="Courier" pitchFamily="2" charset="0"/>
                        </a:rPr>
                        <a:t>”;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887935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length?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94484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str.charAt</a:t>
                      </a:r>
                      <a:r>
                        <a:rPr lang="en-US" sz="1600" dirty="0">
                          <a:latin typeface="Courier" pitchFamily="2" charset="0"/>
                        </a:rPr>
                        <a:t>(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07286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ourier" pitchFamily="2" charset="0"/>
                        </a:rPr>
                        <a:t>Not allowed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8194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Loop?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();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Courier" pitchFamily="2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9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1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/>
              <a:t>Images as 2D Arrays</a:t>
            </a:r>
          </a:p>
          <a:p>
            <a:r>
              <a:rPr lang="en-US" sz="3600" dirty="0"/>
              <a:t>Modifying Images</a:t>
            </a:r>
          </a:p>
          <a:p>
            <a:r>
              <a:rPr lang="en-US" sz="3600" dirty="0"/>
              <a:t>Practice: Brighten, Grayscale</a:t>
            </a:r>
          </a:p>
          <a:p>
            <a:pPr marL="0" indent="0">
              <a:buNone/>
            </a:pPr>
            <a:r>
              <a:rPr lang="en-US" sz="3600" b="1" dirty="0"/>
              <a:t>Next time: </a:t>
            </a:r>
            <a:r>
              <a:rPr lang="en-US" sz="3600" dirty="0"/>
              <a:t>more practice with arrays</a:t>
            </a:r>
            <a:endParaRPr lang="en-US" sz="3600" b="1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079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Data Structures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47455B-D21F-754F-A25E-7751B97C10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881" y="1341437"/>
          <a:ext cx="8839200" cy="473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79">
                  <a:extLst>
                    <a:ext uri="{9D8B030D-6E8A-4147-A177-3AD203B41FA5}">
                      <a16:colId xmlns:a16="http://schemas.microsoft.com/office/drawing/2014/main" val="3748772204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3664556330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1003131789"/>
                    </a:ext>
                  </a:extLst>
                </a:gridCol>
              </a:tblGrid>
              <a:tr h="7898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Operation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Strings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0305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Make a new 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" pitchFamily="2" charset="0"/>
                        </a:rPr>
                        <a:t>String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str</a:t>
                      </a:r>
                      <a:r>
                        <a:rPr lang="en-US" sz="1600" dirty="0">
                          <a:latin typeface="Courier" pitchFamily="2" charset="0"/>
                        </a:rPr>
                        <a:t> = “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abc</a:t>
                      </a:r>
                      <a:r>
                        <a:rPr lang="en-US" sz="1600" dirty="0">
                          <a:latin typeface="Courier" pitchFamily="2" charset="0"/>
                        </a:rPr>
                        <a:t>”;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600" dirty="0">
                          <a:latin typeface="Courier" pitchFamily="2" charset="0"/>
                        </a:rPr>
                        <a:t>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 = new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600" dirty="0">
                          <a:latin typeface="Courier" pitchFamily="2" charset="0"/>
                        </a:rPr>
                        <a:t>[5];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887935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length?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arr.length</a:t>
                      </a:r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94484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str.charAt</a:t>
                      </a:r>
                      <a:r>
                        <a:rPr lang="en-US" sz="1600" dirty="0">
                          <a:latin typeface="Courier" pitchFamily="2" charset="0"/>
                        </a:rPr>
                        <a:t>(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[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07286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ourier" pitchFamily="2" charset="0"/>
                        </a:rPr>
                        <a:t>Not allowed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[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] = 5;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8194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Loop?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();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arr.length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9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8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Creating an Array</a:t>
            </a:r>
          </a:p>
        </p:txBody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sz="3200" b="1" i="1" dirty="0">
                <a:latin typeface="Consolas" charset="0"/>
                <a:cs typeface="+mn-cs"/>
              </a:rPr>
              <a:t>type</a:t>
            </a:r>
            <a:r>
              <a:rPr lang="en-US" sz="3200" dirty="0">
                <a:latin typeface="Consolas" charset="0"/>
                <a:cs typeface="+mn-cs"/>
              </a:rPr>
              <a:t>[] </a:t>
            </a:r>
            <a:r>
              <a:rPr lang="en-US" sz="3200" b="1" i="1" dirty="0">
                <a:latin typeface="Consolas" charset="0"/>
                <a:cs typeface="+mn-cs"/>
              </a:rPr>
              <a:t>name</a:t>
            </a:r>
            <a:r>
              <a:rPr lang="en-US" sz="3200" dirty="0">
                <a:latin typeface="Consolas" charset="0"/>
                <a:cs typeface="+mn-cs"/>
              </a:rPr>
              <a:t> = new </a:t>
            </a:r>
            <a:r>
              <a:rPr lang="en-US" sz="3200" b="1" i="1" dirty="0">
                <a:latin typeface="Consolas" charset="0"/>
                <a:cs typeface="+mn-cs"/>
              </a:rPr>
              <a:t>type</a:t>
            </a:r>
            <a:r>
              <a:rPr lang="en-US" sz="3200" dirty="0">
                <a:latin typeface="Consolas" charset="0"/>
                <a:cs typeface="+mn-cs"/>
              </a:rPr>
              <a:t>[</a:t>
            </a:r>
            <a:r>
              <a:rPr lang="en-US" sz="3200" b="1" i="1" dirty="0">
                <a:latin typeface="Consolas" charset="0"/>
                <a:cs typeface="+mn-cs"/>
              </a:rPr>
              <a:t>length</a:t>
            </a:r>
            <a:r>
              <a:rPr lang="en-US" sz="3200" dirty="0">
                <a:latin typeface="Consolas" charset="0"/>
                <a:cs typeface="+mn-cs"/>
              </a:rPr>
              <a:t>];</a:t>
            </a: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800" dirty="0">
                <a:latin typeface="Consolas" charset="0"/>
              </a:rPr>
              <a:t>		</a:t>
            </a:r>
            <a:r>
              <a:rPr lang="en-US" sz="2800" dirty="0" err="1">
                <a:latin typeface="Consolas" charset="0"/>
              </a:rPr>
              <a:t>int</a:t>
            </a:r>
            <a:r>
              <a:rPr lang="en-US" sz="2800" dirty="0">
                <a:latin typeface="Consolas" charset="0"/>
              </a:rPr>
              <a:t>[] numbers = new </a:t>
            </a:r>
            <a:r>
              <a:rPr lang="en-US" sz="2800" dirty="0" err="1">
                <a:latin typeface="Consolas" charset="0"/>
              </a:rPr>
              <a:t>int</a:t>
            </a:r>
            <a:r>
              <a:rPr lang="en-US" sz="2800" dirty="0">
                <a:latin typeface="Consolas" charset="0"/>
              </a:rPr>
              <a:t>[5];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</p:txBody>
      </p:sp>
      <p:graphicFrame>
        <p:nvGraphicFramePr>
          <p:cNvPr id="1482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2451"/>
              </p:ext>
            </p:extLst>
          </p:nvPr>
        </p:nvGraphicFramePr>
        <p:xfrm>
          <a:off x="2383536" y="3837813"/>
          <a:ext cx="3352800" cy="792352"/>
        </p:xfrm>
        <a:graphic>
          <a:graphicData uri="http://schemas.openxmlformats.org/drawingml/2006/table">
            <a:tbl>
              <a:tblPr/>
              <a:tblGrid>
                <a:gridCol w="804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0B418AF-4986-194F-8822-9DAFA816A2F8}"/>
              </a:ext>
            </a:extLst>
          </p:cNvPr>
          <p:cNvSpPr/>
          <p:nvPr/>
        </p:nvSpPr>
        <p:spPr>
          <a:xfrm>
            <a:off x="922020" y="5372231"/>
            <a:ext cx="7299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dirty="0"/>
              <a:t>Java initializes each element of a new array to its </a:t>
            </a:r>
            <a:r>
              <a:rPr lang="en-US" sz="2000" i="1" dirty="0"/>
              <a:t>default value</a:t>
            </a:r>
            <a:r>
              <a:rPr lang="en-US" sz="2000" dirty="0"/>
              <a:t>, which is </a:t>
            </a:r>
            <a:r>
              <a:rPr lang="en-US" sz="2000" b="1" dirty="0"/>
              <a:t>0</a:t>
            </a:r>
            <a:r>
              <a:rPr lang="en-US" sz="2000" dirty="0"/>
              <a:t> 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/>
              <a:t> and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dirty="0"/>
              <a:t>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‘\0’</a:t>
            </a:r>
            <a:r>
              <a:rPr lang="en-US" sz="2000" dirty="0"/>
              <a:t> for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2000" dirty="0"/>
              <a:t>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sz="2000" dirty="0"/>
              <a:t> 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2000" dirty="0"/>
              <a:t>, and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2000" dirty="0"/>
              <a:t> for objects.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55E28B-F569-6F48-B85A-39FECF626883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4059936" y="4754880"/>
            <a:ext cx="512064" cy="6173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82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Creating an Array</a:t>
            </a: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800" dirty="0"/>
              <a:t>Sometimes, we want to hardcode the elements of an array.</a:t>
            </a:r>
          </a:p>
          <a:p>
            <a:pPr marL="0" indent="0">
              <a:buNone/>
              <a:defRPr/>
            </a:pPr>
            <a:r>
              <a:rPr lang="en-US" sz="2800" dirty="0"/>
              <a:t>Luckily, Java has a special syntax for initializing arrays to hardcoded numbers.</a:t>
            </a:r>
          </a:p>
          <a:p>
            <a:pPr marL="0" indent="0">
              <a:buNone/>
              <a:defRPr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  <a:defRPr/>
            </a:pPr>
            <a:r>
              <a:rPr lang="en-US" sz="2800" b="1" dirty="0">
                <a:latin typeface="Consolas" charset="0"/>
              </a:rPr>
              <a:t>	</a:t>
            </a:r>
            <a:r>
              <a:rPr lang="en-US" sz="2800" b="1" i="1" dirty="0">
                <a:latin typeface="Consolas" charset="0"/>
              </a:rPr>
              <a:t>type</a:t>
            </a:r>
            <a:r>
              <a:rPr lang="en-US" sz="2800" dirty="0">
                <a:latin typeface="Consolas" charset="0"/>
              </a:rPr>
              <a:t>[] </a:t>
            </a:r>
            <a:r>
              <a:rPr lang="en-US" sz="2800" b="1" i="1" dirty="0">
                <a:latin typeface="Consolas" charset="0"/>
              </a:rPr>
              <a:t>name</a:t>
            </a:r>
            <a:r>
              <a:rPr lang="en-US" sz="2800" dirty="0">
                <a:latin typeface="Consolas" charset="0"/>
              </a:rPr>
              <a:t> = { </a:t>
            </a:r>
            <a:r>
              <a:rPr lang="en-US" sz="2800" i="1" dirty="0">
                <a:latin typeface="Consolas" charset="0"/>
              </a:rPr>
              <a:t>elements </a:t>
            </a:r>
            <a:r>
              <a:rPr lang="en-US" sz="2800" dirty="0">
                <a:latin typeface="Consolas" charset="0"/>
              </a:rPr>
              <a:t>};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// Java infers the array length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numbers = {5, 32, 12, 2, 1, -1, 9};</a:t>
            </a:r>
          </a:p>
        </p:txBody>
      </p:sp>
    </p:spTree>
    <p:extLst>
      <p:ext uri="{BB962C8B-B14F-4D97-AF65-F5344CB8AC3E}">
        <p14:creationId xmlns:p14="http://schemas.microsoft.com/office/powerpoint/2010/main" val="1885758173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6393</TotalTime>
  <Words>3512</Words>
  <Application>Microsoft Macintosh PowerPoint</Application>
  <PresentationFormat>On-screen Show (4:3)</PresentationFormat>
  <Paragraphs>775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ＭＳ Ｐゴシック</vt:lpstr>
      <vt:lpstr>Andale Mono</vt:lpstr>
      <vt:lpstr>Apple Color Emoji</vt:lpstr>
      <vt:lpstr>Arial</vt:lpstr>
      <vt:lpstr>Bangla MN</vt:lpstr>
      <vt:lpstr>Calibri</vt:lpstr>
      <vt:lpstr>Chalkboard</vt:lpstr>
      <vt:lpstr>Consolas</vt:lpstr>
      <vt:lpstr>Courier</vt:lpstr>
      <vt:lpstr>Mangal</vt:lpstr>
      <vt:lpstr>Tahoma</vt:lpstr>
      <vt:lpstr>Times New Roman</vt:lpstr>
      <vt:lpstr>Verdana</vt:lpstr>
      <vt:lpstr>Wingdings</vt:lpstr>
      <vt:lpstr>DarkRedTop</vt:lpstr>
      <vt:lpstr>CS 106A, Lecture 17 2D Arrays and Images</vt:lpstr>
      <vt:lpstr>PowerPoint Presentation</vt:lpstr>
      <vt:lpstr>Plan for Today</vt:lpstr>
      <vt:lpstr>Plan for Today</vt:lpstr>
      <vt:lpstr>From Last Time: Arrays</vt:lpstr>
      <vt:lpstr>Data Structures</vt:lpstr>
      <vt:lpstr>Data Structures</vt:lpstr>
      <vt:lpstr>Creating an Array</vt:lpstr>
      <vt:lpstr>Creating an Array</vt:lpstr>
      <vt:lpstr>Accessing Data In An Array</vt:lpstr>
      <vt:lpstr>Putting Data In An Array</vt:lpstr>
      <vt:lpstr>Array Length</vt:lpstr>
      <vt:lpstr>Arrays + For Loops = ❤️</vt:lpstr>
      <vt:lpstr>Arrays + For Loops = ❤️</vt:lpstr>
      <vt:lpstr>Limitations of Arrays</vt:lpstr>
      <vt:lpstr>Arrays Methods To The Rescue!</vt:lpstr>
      <vt:lpstr>Plan for Today</vt:lpstr>
      <vt:lpstr>PowerPoint Presentation</vt:lpstr>
      <vt:lpstr>2D Arrays (“Matrices”)</vt:lpstr>
      <vt:lpstr>2D Arrays</vt:lpstr>
      <vt:lpstr>Manipulating 2D Arrays</vt:lpstr>
      <vt:lpstr>PowerPoint Presentation</vt:lpstr>
      <vt:lpstr>2D Arrays = Arrays of Arrays!</vt:lpstr>
      <vt:lpstr>2D Arrays = Arrays of Arrays!</vt:lpstr>
      <vt:lpstr>2D Arrays = Arrays of Arrays!</vt:lpstr>
      <vt:lpstr>2D Array Dimensions</vt:lpstr>
      <vt:lpstr>2D Array Dimensions</vt:lpstr>
      <vt:lpstr>2D Arrays + For Loops = ❤️</vt:lpstr>
      <vt:lpstr>Practice: 2D Arrays</vt:lpstr>
      <vt:lpstr>Limitations of 2D Arrays</vt:lpstr>
      <vt:lpstr>Summary: 2D Arrays</vt:lpstr>
      <vt:lpstr>Plan for Today</vt:lpstr>
      <vt:lpstr>Images</vt:lpstr>
      <vt:lpstr>Images as 2D Arrays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Plan for Today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Changing Image Size</vt:lpstr>
      <vt:lpstr>Plan for Today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451</cp:revision>
  <cp:lastPrinted>2018-07-26T02:37:09Z</cp:lastPrinted>
  <dcterms:created xsi:type="dcterms:W3CDTF">2017-04-27T05:20:22Z</dcterms:created>
  <dcterms:modified xsi:type="dcterms:W3CDTF">2018-08-02T22:25:22Z</dcterms:modified>
</cp:coreProperties>
</file>